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12192000"/>
  <p:notesSz cx="6858000" cy="9144000"/>
  <p:embeddedFontLst>
    <p:embeddedFont>
      <p:font typeface="Century Gothic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6" roundtripDataSignature="AMtx7mgO8E05bJH6X9emXe+pEhzd3Q0e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CenturyGothic-bold.fntdata"/><Relationship Id="rId10" Type="http://schemas.openxmlformats.org/officeDocument/2006/relationships/slide" Target="slides/slide5.xml"/><Relationship Id="rId32" Type="http://schemas.openxmlformats.org/officeDocument/2006/relationships/font" Target="fonts/CenturyGothic-regular.fntdata"/><Relationship Id="rId13" Type="http://schemas.openxmlformats.org/officeDocument/2006/relationships/slide" Target="slides/slide8.xml"/><Relationship Id="rId35" Type="http://schemas.openxmlformats.org/officeDocument/2006/relationships/font" Target="fonts/CenturyGothic-boldItalic.fntdata"/><Relationship Id="rId12" Type="http://schemas.openxmlformats.org/officeDocument/2006/relationships/slide" Target="slides/slide7.xml"/><Relationship Id="rId34" Type="http://schemas.openxmlformats.org/officeDocument/2006/relationships/font" Target="fonts/CenturyGothic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14dabc4fa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14dabc4f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91d0297822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91d029782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914dabc4fa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914dabc4f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1d0297822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1d029782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91d0297822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91d029782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914dabc4fa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914dabc4f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914dabc4fa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914dabc4f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91d0297822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91d029782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91d0297822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91d029782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91d0297822_0_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91d029782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1d0297822_0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1d0297822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14dabc4fa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14dabc4f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91d0297822_0_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91d029782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91d0297822_0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91d0297822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94c1daa22d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94c1daa22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94c1daa22d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94c1daa22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94c1daa22d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94c1daa22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193d7caf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193d7ca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193d7caf7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193d7caf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193d7caf7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193d7caf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193d7caf7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193d7caf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91d0297822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91d029782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91d0297822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91d029782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9193d7caf7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9193d7caf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" name="Google Shape;16;p6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0800" rotWithShape="0" algn="ctr">
              <a:srgbClr val="000000">
                <a:alpha val="6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6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cap="sq" cmpd="sng" w="9525">
            <a:solidFill>
              <a:srgbClr val="FEFEF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6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" name="Google Shape;19;p6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0" name="Google Shape;20;p6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6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6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FEFEFE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3" name="Google Shape;23;p6"/>
          <p:cNvSpPr txBox="1"/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6800"/>
              <a:buFont typeface="Century Gothic"/>
              <a:buNone/>
              <a:defRPr b="0" sz="6800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subTitle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5" name="Google Shape;25;p6"/>
          <p:cNvSpPr txBox="1"/>
          <p:nvPr>
            <p:ph idx="10" type="dt"/>
          </p:nvPr>
        </p:nvSpPr>
        <p:spPr>
          <a:xfrm>
            <a:off x="5318760" y="1341256"/>
            <a:ext cx="1554480" cy="4855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1" type="ftr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EFEF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/>
          <p:nvPr>
            <p:ph idx="2" type="pic"/>
          </p:nvPr>
        </p:nvSpPr>
        <p:spPr>
          <a:xfrm>
            <a:off x="228599" y="237744"/>
            <a:ext cx="7696201" cy="6382512"/>
          </a:xfrm>
          <a:prstGeom prst="rect">
            <a:avLst/>
          </a:prstGeom>
          <a:solidFill>
            <a:srgbClr val="95C77F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Garamond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aramond"/>
              <a:buNone/>
              <a:defRPr b="0" i="0" sz="2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aramond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8" name="Google Shape;108;p14"/>
          <p:cNvSpPr txBox="1"/>
          <p:nvPr>
            <p:ph idx="10" type="dt"/>
          </p:nvPr>
        </p:nvSpPr>
        <p:spPr>
          <a:xfrm>
            <a:off x="5662337" y="6035040"/>
            <a:ext cx="2071963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4"/>
          <p:cNvSpPr txBox="1"/>
          <p:nvPr>
            <p:ph idx="11" type="ftr"/>
          </p:nvPr>
        </p:nvSpPr>
        <p:spPr>
          <a:xfrm>
            <a:off x="612648" y="6035040"/>
            <a:ext cx="4588002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1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10396728" y="6035040"/>
            <a:ext cx="1225296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cap="sq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4"/>
          <p:cNvSpPr txBox="1"/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8477250" y="2386584"/>
            <a:ext cx="3144774" cy="35112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0" type="dt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1" type="ftr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" name="Google Shape;45;p5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ctr">
              <a:srgbClr val="000000">
                <a:alpha val="6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cap="sq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" name="Google Shape;48;p5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9" name="Google Shape;49;p5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0" name="Google Shape;50;p5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1" name="Google Shape;51;p5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52" name="Google Shape;52;p5"/>
          <p:cNvSpPr txBox="1"/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b="0" sz="680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" type="subTitle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4" name="Google Shape;54;p5"/>
          <p:cNvSpPr txBox="1"/>
          <p:nvPr>
            <p:ph idx="10" type="dt"/>
          </p:nvPr>
        </p:nvSpPr>
        <p:spPr>
          <a:xfrm>
            <a:off x="5318760" y="1341256"/>
            <a:ext cx="1554480" cy="4855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1" type="ftr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8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ctr">
              <a:srgbClr val="000000">
                <a:alpha val="6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cap="sq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 txBox="1"/>
          <p:nvPr>
            <p:ph type="title"/>
          </p:nvPr>
        </p:nvSpPr>
        <p:spPr>
          <a:xfrm>
            <a:off x="1629156" y="2275165"/>
            <a:ext cx="8933688" cy="24068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sz="680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3" name="Google Shape;63;p8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64" name="Google Shape;64;p8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5" name="Google Shape;65;p8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6" name="Google Shape;66;p8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1629156" y="4682062"/>
            <a:ext cx="893978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8" name="Google Shape;68;p8"/>
          <p:cNvSpPr txBox="1"/>
          <p:nvPr>
            <p:ph idx="10" type="dt"/>
          </p:nvPr>
        </p:nvSpPr>
        <p:spPr>
          <a:xfrm>
            <a:off x="5318760" y="1344502"/>
            <a:ext cx="1554480" cy="4987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8"/>
          <p:cNvSpPr txBox="1"/>
          <p:nvPr>
            <p:ph idx="11" type="ftr"/>
          </p:nvPr>
        </p:nvSpPr>
        <p:spPr>
          <a:xfrm>
            <a:off x="1629157" y="5177408"/>
            <a:ext cx="5660134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8604504" y="5177408"/>
            <a:ext cx="1958339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" type="body"/>
          </p:nvPr>
        </p:nvSpPr>
        <p:spPr>
          <a:xfrm>
            <a:off x="106680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74" name="Google Shape;74;p9"/>
          <p:cNvSpPr txBox="1"/>
          <p:nvPr>
            <p:ph idx="2" type="body"/>
          </p:nvPr>
        </p:nvSpPr>
        <p:spPr>
          <a:xfrm>
            <a:off x="646176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75" name="Google Shape;75;p9"/>
          <p:cNvSpPr txBox="1"/>
          <p:nvPr>
            <p:ph idx="10" type="dt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11" type="ftr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12" type="sldNum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0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" type="body"/>
          </p:nvPr>
        </p:nvSpPr>
        <p:spPr>
          <a:xfrm>
            <a:off x="1069848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b="1" i="0" sz="1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81" name="Google Shape;81;p10"/>
          <p:cNvSpPr txBox="1"/>
          <p:nvPr>
            <p:ph idx="2" type="body"/>
          </p:nvPr>
        </p:nvSpPr>
        <p:spPr>
          <a:xfrm>
            <a:off x="1069848" y="2792472"/>
            <a:ext cx="4663440" cy="3163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82" name="Google Shape;82;p10"/>
          <p:cNvSpPr txBox="1"/>
          <p:nvPr>
            <p:ph idx="3" type="body"/>
          </p:nvPr>
        </p:nvSpPr>
        <p:spPr>
          <a:xfrm>
            <a:off x="6458712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b="1" sz="19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83" name="Google Shape;83;p10"/>
          <p:cNvSpPr txBox="1"/>
          <p:nvPr>
            <p:ph idx="4" type="body"/>
          </p:nvPr>
        </p:nvSpPr>
        <p:spPr>
          <a:xfrm>
            <a:off x="6458712" y="2792471"/>
            <a:ext cx="4663440" cy="31645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84" name="Google Shape;84;p10"/>
          <p:cNvSpPr txBox="1"/>
          <p:nvPr>
            <p:ph idx="10" type="dt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0"/>
          <p:cNvSpPr txBox="1"/>
          <p:nvPr>
            <p:ph idx="11" type="ftr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0"/>
          <p:cNvSpPr txBox="1"/>
          <p:nvPr>
            <p:ph idx="12" type="sldNum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1"/>
          <p:cNvSpPr txBox="1"/>
          <p:nvPr>
            <p:ph idx="10" type="dt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1"/>
          <p:cNvSpPr txBox="1"/>
          <p:nvPr>
            <p:ph idx="11" type="ftr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12" type="sldNum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2"/>
          <p:cNvSpPr txBox="1"/>
          <p:nvPr>
            <p:ph idx="10" type="dt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1" type="ftr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2" type="sldNum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3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cap="sq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8458200" y="607392"/>
            <a:ext cx="3161963" cy="16459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sz="32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685800" y="609600"/>
            <a:ext cx="6858000" cy="53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925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900"/>
              <a:buChar char="◦"/>
              <a:defRPr sz="19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101" name="Google Shape;101;p13"/>
          <p:cNvSpPr txBox="1"/>
          <p:nvPr>
            <p:ph idx="2" type="body"/>
          </p:nvPr>
        </p:nvSpPr>
        <p:spPr>
          <a:xfrm>
            <a:off x="8458200" y="2336800"/>
            <a:ext cx="3161963" cy="3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02" name="Google Shape;102;p13"/>
          <p:cNvSpPr txBox="1"/>
          <p:nvPr>
            <p:ph idx="10" type="dt"/>
          </p:nvPr>
        </p:nvSpPr>
        <p:spPr>
          <a:xfrm>
            <a:off x="5588000" y="6035040"/>
            <a:ext cx="19558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11" type="ftr"/>
          </p:nvPr>
        </p:nvSpPr>
        <p:spPr>
          <a:xfrm>
            <a:off x="685801" y="6035040"/>
            <a:ext cx="45847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3"/>
          <p:cNvSpPr txBox="1"/>
          <p:nvPr>
            <p:ph idx="12" type="sldNum"/>
          </p:nvPr>
        </p:nvSpPr>
        <p:spPr>
          <a:xfrm>
            <a:off x="10396728" y="6035040"/>
            <a:ext cx="1223435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Google Shape;7;p4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4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cap="sq" cmpd="sng" w="9525">
            <a:solidFill>
              <a:srgbClr val="FEFEF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" name="Google Shape;9;p4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 b="0" i="0" sz="4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" name="Google Shape;10;p4"/>
          <p:cNvSpPr txBox="1"/>
          <p:nvPr>
            <p:ph idx="1" type="body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marR="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500"/>
              <a:buFont typeface="Garamond"/>
              <a:buChar char="◦"/>
              <a:defRPr b="0" i="0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300"/>
              <a:buFont typeface="Garamond"/>
              <a:buChar char="◦"/>
              <a:defRPr b="0" i="0" sz="13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" name="Google Shape;11;p4"/>
          <p:cNvSpPr txBox="1"/>
          <p:nvPr>
            <p:ph idx="10" type="dt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" name="Google Shape;12;p4"/>
          <p:cNvSpPr txBox="1"/>
          <p:nvPr>
            <p:ph idx="11" type="ftr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" name="Google Shape;13;p4"/>
          <p:cNvSpPr txBox="1"/>
          <p:nvPr>
            <p:ph idx="12" type="sldNum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cap="sq" cmpd="sng" w="9525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b="0" i="0" sz="40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1" type="body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marR="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Garamond"/>
              <a:buChar char="◦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Garamond"/>
              <a:buChar char="◦"/>
              <a:defRPr b="0" i="0" sz="13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Relationship Id="rId5" Type="http://schemas.openxmlformats.org/officeDocument/2006/relationships/hyperlink" Target="http://www.cnn.com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Relationship Id="rId4" Type="http://schemas.openxmlformats.org/officeDocument/2006/relationships/image" Target="../media/image28.png"/><Relationship Id="rId5" Type="http://schemas.openxmlformats.org/officeDocument/2006/relationships/hyperlink" Target="http://www.comptia.org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www.netstock.co" TargetMode="External"/><Relationship Id="rId4" Type="http://schemas.openxmlformats.org/officeDocument/2006/relationships/image" Target="../media/image27.png"/><Relationship Id="rId5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image" id="118" name="Google Shape;11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"/>
          <p:cNvSpPr/>
          <p:nvPr/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cap="sq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"/>
          <p:cNvSpPr txBox="1"/>
          <p:nvPr>
            <p:ph type="ctrTitle"/>
          </p:nvPr>
        </p:nvSpPr>
        <p:spPr>
          <a:xfrm>
            <a:off x="6033793" y="2355458"/>
            <a:ext cx="4775075" cy="16309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en-US" sz="4400">
                <a:solidFill>
                  <a:schemeClr val="lt1"/>
                </a:solidFill>
              </a:rPr>
              <a:t>QUICKSTART PROJECT C: CEH</a:t>
            </a:r>
            <a:endParaRPr sz="4400">
              <a:solidFill>
                <a:schemeClr val="lt1"/>
              </a:solidFill>
            </a:endParaRPr>
          </a:p>
        </p:txBody>
      </p:sp>
      <p:sp>
        <p:nvSpPr>
          <p:cNvPr id="122" name="Google Shape;122;p1"/>
          <p:cNvSpPr txBox="1"/>
          <p:nvPr>
            <p:ph idx="1" type="subTitle"/>
          </p:nvPr>
        </p:nvSpPr>
        <p:spPr>
          <a:xfrm>
            <a:off x="6033793" y="3995988"/>
            <a:ext cx="4775075" cy="813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>
                <a:solidFill>
                  <a:schemeClr val="lt1"/>
                </a:solidFill>
              </a:rPr>
              <a:t>NAME: Steve Tunning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b="1" lang="en-US">
                <a:solidFill>
                  <a:schemeClr val="lt1"/>
                </a:solidFill>
              </a:rPr>
              <a:t>DATE: 8/20/2020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g914dabc4f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104025"/>
            <a:ext cx="5027699" cy="37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914dabc4fa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750" y="2103125"/>
            <a:ext cx="4663500" cy="374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g914dabc4fa_0_0"/>
          <p:cNvSpPr txBox="1"/>
          <p:nvPr>
            <p:ph type="title"/>
          </p:nvPr>
        </p:nvSpPr>
        <p:spPr>
          <a:xfrm>
            <a:off x="1066800" y="642600"/>
            <a:ext cx="10058400" cy="777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Arial"/>
                <a:ea typeface="Arial"/>
                <a:cs typeface="Arial"/>
                <a:sym typeface="Arial"/>
              </a:rPr>
              <a:t>COMMAND INJECTION</a:t>
            </a:r>
            <a:endParaRPr b="1" sz="6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914dabc4fa_0_0"/>
          <p:cNvSpPr txBox="1"/>
          <p:nvPr>
            <p:ph idx="1" type="body"/>
          </p:nvPr>
        </p:nvSpPr>
        <p:spPr>
          <a:xfrm>
            <a:off x="106680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914dabc4fa_0_0"/>
          <p:cNvSpPr txBox="1"/>
          <p:nvPr>
            <p:ph idx="2" type="body"/>
          </p:nvPr>
        </p:nvSpPr>
        <p:spPr>
          <a:xfrm>
            <a:off x="6461750" y="2104800"/>
            <a:ext cx="4663500" cy="3747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914dabc4fa_0_0"/>
          <p:cNvSpPr txBox="1"/>
          <p:nvPr/>
        </p:nvSpPr>
        <p:spPr>
          <a:xfrm>
            <a:off x="2169900" y="1504500"/>
            <a:ext cx="77154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2: Type 10.0;2;15; cat /etc/passwd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1d0297822_0_29"/>
          <p:cNvSpPr txBox="1"/>
          <p:nvPr>
            <p:ph type="title"/>
          </p:nvPr>
        </p:nvSpPr>
        <p:spPr>
          <a:xfrm>
            <a:off x="1066800" y="642600"/>
            <a:ext cx="10058400" cy="750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Arial"/>
                <a:ea typeface="Arial"/>
                <a:cs typeface="Arial"/>
                <a:sym typeface="Arial"/>
              </a:rPr>
              <a:t>COMMAND INJECTION</a:t>
            </a:r>
            <a:endParaRPr b="1"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91d0297822_0_29"/>
          <p:cNvSpPr txBox="1"/>
          <p:nvPr>
            <p:ph idx="1" type="body"/>
          </p:nvPr>
        </p:nvSpPr>
        <p:spPr>
          <a:xfrm>
            <a:off x="1066800" y="2103120"/>
            <a:ext cx="10058400" cy="384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g91d0297822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103125"/>
            <a:ext cx="10058401" cy="418447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91d0297822_0_29"/>
          <p:cNvSpPr txBox="1"/>
          <p:nvPr/>
        </p:nvSpPr>
        <p:spPr>
          <a:xfrm>
            <a:off x="2238300" y="1392900"/>
            <a:ext cx="77154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3: Type 10.0.2.15;cat /etc/passwd | tee /tmp/passwd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g914dabc4fa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014200"/>
            <a:ext cx="10058401" cy="43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g914dabc4fa_0_8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91d0297822_0_2"/>
          <p:cNvSpPr txBox="1"/>
          <p:nvPr>
            <p:ph type="title"/>
          </p:nvPr>
        </p:nvSpPr>
        <p:spPr>
          <a:xfrm>
            <a:off x="1066800" y="642599"/>
            <a:ext cx="10058400" cy="292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400"/>
              <a:t>SQL INJECTION</a:t>
            </a:r>
            <a:endParaRPr b="1" sz="8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91d0297822_0_10"/>
          <p:cNvSpPr txBox="1"/>
          <p:nvPr>
            <p:ph type="title"/>
          </p:nvPr>
        </p:nvSpPr>
        <p:spPr>
          <a:xfrm>
            <a:off x="1066800" y="602419"/>
            <a:ext cx="10058400" cy="1371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00">
                <a:latin typeface="Arial"/>
                <a:ea typeface="Arial"/>
                <a:cs typeface="Arial"/>
                <a:sym typeface="Arial"/>
              </a:rPr>
              <a:t>What is SQL Injection?</a:t>
            </a:r>
            <a:endParaRPr b="1" sz="5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91d0297822_0_10"/>
          <p:cNvSpPr txBox="1"/>
          <p:nvPr>
            <p:ph idx="1" type="body"/>
          </p:nvPr>
        </p:nvSpPr>
        <p:spPr>
          <a:xfrm>
            <a:off x="1066800" y="2759448"/>
            <a:ext cx="10058400" cy="249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SQL injection is a code injection technique, used to attack data-driven applications, in which malicious SQL statements are inserted into an entry field for execution.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g914dabc4fa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103125"/>
            <a:ext cx="4663500" cy="374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914dabc4fa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750" y="2103125"/>
            <a:ext cx="4663500" cy="374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914dabc4fa_0_15"/>
          <p:cNvSpPr txBox="1"/>
          <p:nvPr>
            <p:ph type="title"/>
          </p:nvPr>
        </p:nvSpPr>
        <p:spPr>
          <a:xfrm>
            <a:off x="1066800" y="388100"/>
            <a:ext cx="10058400" cy="84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Arial"/>
                <a:ea typeface="Arial"/>
                <a:cs typeface="Arial"/>
                <a:sym typeface="Arial"/>
              </a:rPr>
              <a:t>SQL Injection</a:t>
            </a:r>
            <a:endParaRPr b="1"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914dabc4fa_0_15"/>
          <p:cNvSpPr txBox="1"/>
          <p:nvPr>
            <p:ph idx="1" type="body"/>
          </p:nvPr>
        </p:nvSpPr>
        <p:spPr>
          <a:xfrm>
            <a:off x="106680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914dabc4fa_0_15"/>
          <p:cNvSpPr txBox="1"/>
          <p:nvPr>
            <p:ph idx="2" type="body"/>
          </p:nvPr>
        </p:nvSpPr>
        <p:spPr>
          <a:xfrm>
            <a:off x="646176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914dabc4fa_0_15"/>
          <p:cNvSpPr txBox="1"/>
          <p:nvPr/>
        </p:nvSpPr>
        <p:spPr>
          <a:xfrm>
            <a:off x="2491375" y="1232300"/>
            <a:ext cx="7715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1: Type 2 in user ID. Now type 1 in user ID. You get first name and surname for each.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914dabc4fa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014200"/>
            <a:ext cx="10058401" cy="39385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914dabc4fa_0_23"/>
          <p:cNvSpPr txBox="1"/>
          <p:nvPr/>
        </p:nvSpPr>
        <p:spPr>
          <a:xfrm>
            <a:off x="2143125" y="388425"/>
            <a:ext cx="77154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/>
              <a:t>SQL Injection</a:t>
            </a:r>
            <a:endParaRPr b="1" sz="5000"/>
          </a:p>
        </p:txBody>
      </p:sp>
      <p:sp>
        <p:nvSpPr>
          <p:cNvPr id="239" name="Google Shape;239;g914dabc4fa_0_23"/>
          <p:cNvSpPr txBox="1"/>
          <p:nvPr/>
        </p:nvSpPr>
        <p:spPr>
          <a:xfrm>
            <a:off x="2437825" y="1232325"/>
            <a:ext cx="77154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2: Type %’ or ‘0’=’0 in user ID. You should see 4 ID’s.</a:t>
            </a:r>
            <a:endParaRPr sz="2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91d0297822_0_46"/>
          <p:cNvSpPr txBox="1"/>
          <p:nvPr>
            <p:ph idx="4294967295" type="title"/>
          </p:nvPr>
        </p:nvSpPr>
        <p:spPr>
          <a:xfrm>
            <a:off x="1086900" y="374700"/>
            <a:ext cx="10058400" cy="84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Arial"/>
                <a:ea typeface="Arial"/>
                <a:cs typeface="Arial"/>
                <a:sym typeface="Arial"/>
              </a:rPr>
              <a:t>SQL Injection</a:t>
            </a:r>
            <a:endParaRPr b="1" sz="5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5" name="Google Shape;245;g91d0297822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014200"/>
            <a:ext cx="10098574" cy="4191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91d0297822_0_46"/>
          <p:cNvSpPr txBox="1"/>
          <p:nvPr/>
        </p:nvSpPr>
        <p:spPr>
          <a:xfrm>
            <a:off x="2451200" y="1218900"/>
            <a:ext cx="77154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3: Type %’ or 0=0 union select null, version() #. This should display the database version.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91d0297822_0_55"/>
          <p:cNvSpPr txBox="1"/>
          <p:nvPr>
            <p:ph type="title"/>
          </p:nvPr>
        </p:nvSpPr>
        <p:spPr>
          <a:xfrm>
            <a:off x="1066800" y="388450"/>
            <a:ext cx="100584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Arial"/>
                <a:ea typeface="Arial"/>
                <a:cs typeface="Arial"/>
                <a:sym typeface="Arial"/>
              </a:rPr>
              <a:t>SQL Injection</a:t>
            </a:r>
            <a:endParaRPr b="1"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91d0297822_0_55"/>
          <p:cNvSpPr txBox="1"/>
          <p:nvPr>
            <p:ph idx="1" type="body"/>
          </p:nvPr>
        </p:nvSpPr>
        <p:spPr>
          <a:xfrm>
            <a:off x="1066800" y="2103120"/>
            <a:ext cx="10058400" cy="384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g91d0297822_0_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014200"/>
            <a:ext cx="10058401" cy="393852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91d0297822_0_55"/>
          <p:cNvSpPr txBox="1"/>
          <p:nvPr/>
        </p:nvSpPr>
        <p:spPr>
          <a:xfrm>
            <a:off x="2303875" y="1192150"/>
            <a:ext cx="77154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4: Type %’ or 0=0 union select null, user() # This will display the database user and the database name.</a:t>
            </a:r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91d0297822_0_62"/>
          <p:cNvSpPr txBox="1"/>
          <p:nvPr>
            <p:ph type="title"/>
          </p:nvPr>
        </p:nvSpPr>
        <p:spPr>
          <a:xfrm>
            <a:off x="1066800" y="642598"/>
            <a:ext cx="10058400" cy="4674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900">
                <a:latin typeface="Arial"/>
                <a:ea typeface="Arial"/>
                <a:cs typeface="Arial"/>
                <a:sym typeface="Arial"/>
              </a:rPr>
              <a:t>Cross Site Scripting</a:t>
            </a:r>
            <a:endParaRPr b="1" sz="5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900">
                <a:latin typeface="Arial"/>
                <a:ea typeface="Arial"/>
                <a:cs typeface="Arial"/>
                <a:sym typeface="Arial"/>
              </a:rPr>
              <a:t>XSS</a:t>
            </a:r>
            <a:endParaRPr b="1" sz="5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/>
              <a:t>PROJECT C: QuickStart Cybersecurity</a:t>
            </a:r>
            <a:endParaRPr/>
          </a:p>
        </p:txBody>
      </p:sp>
      <p:grpSp>
        <p:nvGrpSpPr>
          <p:cNvPr id="128" name="Google Shape;128;p2"/>
          <p:cNvGrpSpPr/>
          <p:nvPr/>
        </p:nvGrpSpPr>
        <p:grpSpPr>
          <a:xfrm>
            <a:off x="1102406" y="2620368"/>
            <a:ext cx="9987187" cy="3105001"/>
            <a:chOff x="35606" y="310305"/>
            <a:chExt cx="9987187" cy="3105001"/>
          </a:xfrm>
        </p:grpSpPr>
        <p:sp>
          <p:nvSpPr>
            <p:cNvPr id="129" name="Google Shape;129;p2"/>
            <p:cNvSpPr/>
            <p:nvPr/>
          </p:nvSpPr>
          <p:spPr>
            <a:xfrm>
              <a:off x="616949" y="310305"/>
              <a:ext cx="1818562" cy="1818562"/>
            </a:xfrm>
            <a:prstGeom prst="ellipse">
              <a:avLst/>
            </a:prstGeom>
            <a:gradFill>
              <a:gsLst>
                <a:gs pos="0">
                  <a:srgbClr val="EE3C28"/>
                </a:gs>
                <a:gs pos="50000">
                  <a:srgbClr val="EF3924"/>
                </a:gs>
                <a:gs pos="100000">
                  <a:srgbClr val="EE392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004512" y="697868"/>
              <a:ext cx="1043437" cy="1043437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  <a:effectLst>
              <a:outerShdw blurRad="38100" rotWithShape="0" algn="ctr" dir="5400000" dist="1270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5606" y="2695306"/>
              <a:ext cx="29812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 txBox="1"/>
            <p:nvPr/>
          </p:nvSpPr>
          <p:spPr>
            <a:xfrm>
              <a:off x="35606" y="2695306"/>
              <a:ext cx="29812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entury Gothic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EXPLOITS AND EXPLANATIONS</a:t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119918" y="310305"/>
              <a:ext cx="1818562" cy="1818562"/>
            </a:xfrm>
            <a:prstGeom prst="ellipse">
              <a:avLst/>
            </a:prstGeom>
            <a:gradFill>
              <a:gsLst>
                <a:gs pos="0">
                  <a:srgbClr val="2F87A0"/>
                </a:gs>
                <a:gs pos="50000">
                  <a:srgbClr val="2C87A1"/>
                </a:gs>
                <a:gs pos="100000">
                  <a:srgbClr val="2C86A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507481" y="697868"/>
              <a:ext cx="1043437" cy="1043437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  <a:effectLst>
              <a:outerShdw blurRad="38100" rotWithShape="0" algn="ctr" dir="5400000" dist="1270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538574" y="2695306"/>
              <a:ext cx="29812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 txBox="1"/>
            <p:nvPr/>
          </p:nvSpPr>
          <p:spPr>
            <a:xfrm>
              <a:off x="3538574" y="2695306"/>
              <a:ext cx="29812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entury Gothic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DEMOS</a:t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7622887" y="310305"/>
              <a:ext cx="1818562" cy="1818562"/>
            </a:xfrm>
            <a:prstGeom prst="ellipse">
              <a:avLst/>
            </a:prstGeom>
            <a:gradFill>
              <a:gsLst>
                <a:gs pos="0">
                  <a:srgbClr val="F5CF2D"/>
                </a:gs>
                <a:gs pos="50000">
                  <a:srgbClr val="F7D128"/>
                </a:gs>
                <a:gs pos="100000">
                  <a:srgbClr val="F7D12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8010450" y="697868"/>
              <a:ext cx="1043437" cy="1043437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  <a:effectLst>
              <a:outerShdw blurRad="38100" rotWithShape="0" algn="ctr" dir="5400000" dist="1270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7041543" y="2695306"/>
              <a:ext cx="29812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 txBox="1"/>
            <p:nvPr/>
          </p:nvSpPr>
          <p:spPr>
            <a:xfrm>
              <a:off x="7041543" y="2695306"/>
              <a:ext cx="2981250" cy="72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entury Gothic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SUMMARY</a:t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91d0297822_0_67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Arial"/>
                <a:ea typeface="Arial"/>
                <a:cs typeface="Arial"/>
                <a:sym typeface="Arial"/>
              </a:rPr>
              <a:t>What is </a:t>
            </a:r>
            <a:r>
              <a:rPr lang="en-US" sz="5000">
                <a:latin typeface="Arial"/>
                <a:ea typeface="Arial"/>
                <a:cs typeface="Arial"/>
                <a:sym typeface="Arial"/>
              </a:rPr>
              <a:t>Cross Site Scripting?</a:t>
            </a:r>
            <a:endParaRPr sz="5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91d0297822_0_67"/>
          <p:cNvSpPr txBox="1"/>
          <p:nvPr>
            <p:ph idx="1" type="body"/>
          </p:nvPr>
        </p:nvSpPr>
        <p:spPr>
          <a:xfrm>
            <a:off x="1066800" y="2103120"/>
            <a:ext cx="10058400" cy="384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2600">
                <a:latin typeface="Arial"/>
                <a:ea typeface="Arial"/>
                <a:cs typeface="Arial"/>
                <a:sym typeface="Arial"/>
              </a:rPr>
              <a:t>Cross Site Scripting is a type of injection security attack in which an attacker injects data , such as malicious script, into content from otherwise trusted websites.</a:t>
            </a:r>
            <a:endParaRPr sz="2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g914dabc4fa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25" y="2127225"/>
            <a:ext cx="5406324" cy="436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914dabc4fa_0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0750" y="2127225"/>
            <a:ext cx="5746250" cy="436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914dabc4fa_0_31"/>
          <p:cNvSpPr txBox="1"/>
          <p:nvPr/>
        </p:nvSpPr>
        <p:spPr>
          <a:xfrm>
            <a:off x="2236875" y="401850"/>
            <a:ext cx="77154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/>
              <a:t>Cross Site Scripting</a:t>
            </a:r>
            <a:endParaRPr b="1" sz="5000"/>
          </a:p>
        </p:txBody>
      </p:sp>
      <p:sp>
        <p:nvSpPr>
          <p:cNvPr id="273" name="Google Shape;273;g914dabc4fa_0_31"/>
          <p:cNvSpPr txBox="1"/>
          <p:nvPr/>
        </p:nvSpPr>
        <p:spPr>
          <a:xfrm>
            <a:off x="2638725" y="1366250"/>
            <a:ext cx="69117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of XSS: Type Test1 in the name box. type “this is a XSS test”</a:t>
            </a:r>
            <a:endParaRPr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91d0297822_0_72"/>
          <p:cNvSpPr txBox="1"/>
          <p:nvPr>
            <p:ph type="title"/>
          </p:nvPr>
        </p:nvSpPr>
        <p:spPr>
          <a:xfrm>
            <a:off x="1066800" y="401825"/>
            <a:ext cx="10058400" cy="801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Arial"/>
                <a:ea typeface="Arial"/>
                <a:cs typeface="Arial"/>
                <a:sym typeface="Arial"/>
              </a:rPr>
              <a:t>Cross Site Scripting</a:t>
            </a:r>
            <a:endParaRPr b="1"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91d0297822_0_72"/>
          <p:cNvSpPr txBox="1"/>
          <p:nvPr>
            <p:ph idx="1" type="body"/>
          </p:nvPr>
        </p:nvSpPr>
        <p:spPr>
          <a:xfrm>
            <a:off x="106680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91d0297822_0_72"/>
          <p:cNvSpPr txBox="1"/>
          <p:nvPr>
            <p:ph idx="2" type="body"/>
          </p:nvPr>
        </p:nvSpPr>
        <p:spPr>
          <a:xfrm>
            <a:off x="646176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Google Shape;281;g91d0297822_0_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371025"/>
            <a:ext cx="4920550" cy="374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91d0297822_0_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750" y="2371025"/>
            <a:ext cx="4663500" cy="374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g91d0297822_0_72"/>
          <p:cNvSpPr txBox="1"/>
          <p:nvPr/>
        </p:nvSpPr>
        <p:spPr>
          <a:xfrm>
            <a:off x="2518175" y="1203125"/>
            <a:ext cx="7715400" cy="10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entury Gothic"/>
                <a:ea typeface="Century Gothic"/>
                <a:cs typeface="Century Gothic"/>
                <a:sym typeface="Century Gothic"/>
              </a:rPr>
              <a:t>Example 2: Type Test 2 in the name field and add script &lt;iframe src=”</a:t>
            </a:r>
            <a:r>
              <a:rPr lang="en-US" sz="200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/>
              </a:rPr>
              <a:t>http://www.cnn.com</a:t>
            </a:r>
            <a:r>
              <a:rPr lang="en-US" sz="2000">
                <a:latin typeface="Century Gothic"/>
                <a:ea typeface="Century Gothic"/>
                <a:cs typeface="Century Gothic"/>
                <a:sym typeface="Century Gothic"/>
              </a:rPr>
              <a:t>”&gt;&lt;/iframe&gt; in the message box.</a:t>
            </a:r>
            <a:endParaRPr sz="2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91d0297822_0_81"/>
          <p:cNvSpPr txBox="1"/>
          <p:nvPr>
            <p:ph type="title"/>
          </p:nvPr>
        </p:nvSpPr>
        <p:spPr>
          <a:xfrm>
            <a:off x="1066800" y="401500"/>
            <a:ext cx="10058400" cy="80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Arial"/>
                <a:ea typeface="Arial"/>
                <a:cs typeface="Arial"/>
                <a:sym typeface="Arial"/>
              </a:rPr>
              <a:t>Cross Site Scripting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91d0297822_0_81"/>
          <p:cNvSpPr txBox="1"/>
          <p:nvPr>
            <p:ph idx="1" type="body"/>
          </p:nvPr>
        </p:nvSpPr>
        <p:spPr>
          <a:xfrm>
            <a:off x="106680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g91d0297822_0_81"/>
          <p:cNvSpPr txBox="1"/>
          <p:nvPr>
            <p:ph idx="2" type="body"/>
          </p:nvPr>
        </p:nvSpPr>
        <p:spPr>
          <a:xfrm>
            <a:off x="646176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g91d0297822_0_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099225"/>
            <a:ext cx="4663500" cy="384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g91d0297822_0_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1850" y="2103125"/>
            <a:ext cx="4883349" cy="374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91d0297822_0_81"/>
          <p:cNvSpPr txBox="1"/>
          <p:nvPr/>
        </p:nvSpPr>
        <p:spPr>
          <a:xfrm>
            <a:off x="2504775" y="1205500"/>
            <a:ext cx="77154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Type Test 3 in name field and &lt;script&gt;alert(document.cookie)&lt;/script&gt; in the message field.</a:t>
            </a:r>
            <a:endParaRPr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94c1daa22d_0_24"/>
          <p:cNvSpPr txBox="1"/>
          <p:nvPr>
            <p:ph type="title"/>
          </p:nvPr>
        </p:nvSpPr>
        <p:spPr>
          <a:xfrm>
            <a:off x="1066800" y="642612"/>
            <a:ext cx="10058400" cy="4125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500">
                <a:latin typeface="Arial"/>
                <a:ea typeface="Arial"/>
                <a:cs typeface="Arial"/>
                <a:sym typeface="Arial"/>
              </a:rPr>
              <a:t>theHarvester</a:t>
            </a:r>
            <a:endParaRPr b="1" sz="7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94c1daa22d_0_5"/>
          <p:cNvSpPr txBox="1"/>
          <p:nvPr>
            <p:ph type="title"/>
          </p:nvPr>
        </p:nvSpPr>
        <p:spPr>
          <a:xfrm>
            <a:off x="1066800" y="388450"/>
            <a:ext cx="10058400" cy="75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Arial"/>
                <a:ea typeface="Arial"/>
                <a:cs typeface="Arial"/>
                <a:sym typeface="Arial"/>
              </a:rPr>
              <a:t>theHarvester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g94c1daa22d_0_5"/>
          <p:cNvSpPr txBox="1"/>
          <p:nvPr>
            <p:ph idx="1" type="body"/>
          </p:nvPr>
        </p:nvSpPr>
        <p:spPr>
          <a:xfrm>
            <a:off x="106680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94c1daa22d_0_5"/>
          <p:cNvSpPr txBox="1"/>
          <p:nvPr>
            <p:ph idx="2" type="body"/>
          </p:nvPr>
        </p:nvSpPr>
        <p:spPr>
          <a:xfrm>
            <a:off x="646176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g94c1daa22d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014200"/>
            <a:ext cx="5240225" cy="385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g94c1daa22d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700" y="1994250"/>
            <a:ext cx="4663500" cy="3857974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g94c1daa22d_0_5"/>
          <p:cNvSpPr txBox="1"/>
          <p:nvPr/>
        </p:nvSpPr>
        <p:spPr>
          <a:xfrm>
            <a:off x="2330650" y="1138450"/>
            <a:ext cx="77154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To find users for Linkedin type the following commands: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theHarvester -d </a:t>
            </a:r>
            <a:r>
              <a:rPr lang="en-US" sz="2000" u="sng">
                <a:solidFill>
                  <a:schemeClr val="hlink"/>
                </a:solidFill>
                <a:hlinkClick r:id="rId5"/>
              </a:rPr>
              <a:t>www.comptia.org</a:t>
            </a:r>
            <a:r>
              <a:rPr lang="en-US" sz="2000"/>
              <a:t> l 500 -b linkedin</a:t>
            </a:r>
            <a:endParaRPr sz="2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94c1daa22d_0_15"/>
          <p:cNvSpPr txBox="1"/>
          <p:nvPr>
            <p:ph type="title"/>
          </p:nvPr>
        </p:nvSpPr>
        <p:spPr>
          <a:xfrm>
            <a:off x="1066800" y="401826"/>
            <a:ext cx="100584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Arial"/>
                <a:ea typeface="Arial"/>
                <a:cs typeface="Arial"/>
                <a:sym typeface="Arial"/>
              </a:rPr>
              <a:t>theHarvester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94c1daa22d_0_15"/>
          <p:cNvSpPr txBox="1"/>
          <p:nvPr>
            <p:ph idx="1" type="body"/>
          </p:nvPr>
        </p:nvSpPr>
        <p:spPr>
          <a:xfrm>
            <a:off x="106680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94c1daa22d_0_15"/>
          <p:cNvSpPr txBox="1"/>
          <p:nvPr>
            <p:ph idx="2" type="body"/>
          </p:nvPr>
        </p:nvSpPr>
        <p:spPr>
          <a:xfrm>
            <a:off x="646176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94c1daa22d_0_15"/>
          <p:cNvSpPr txBox="1"/>
          <p:nvPr/>
        </p:nvSpPr>
        <p:spPr>
          <a:xfrm>
            <a:off x="2238300" y="1058175"/>
            <a:ext cx="77154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2: theHarvester -d </a:t>
            </a:r>
            <a:r>
              <a:rPr lang="en-US" sz="2000" u="sng">
                <a:solidFill>
                  <a:schemeClr val="hlink"/>
                </a:solidFill>
                <a:hlinkClick r:id="rId3"/>
              </a:rPr>
              <a:t>www.netstock.co</a:t>
            </a:r>
            <a:r>
              <a:rPr lang="en-US" sz="2000"/>
              <a:t>  -l 500 -b twitter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3: theHarvester -d www.comptia.org  -l 500 -b twitter</a:t>
            </a:r>
            <a:endParaRPr sz="2000"/>
          </a:p>
        </p:txBody>
      </p:sp>
      <p:pic>
        <p:nvPicPr>
          <p:cNvPr id="317" name="Google Shape;317;g94c1daa22d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800" y="1958175"/>
            <a:ext cx="4880376" cy="389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g94c1daa22d_0_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4875" y="1958175"/>
            <a:ext cx="4880376" cy="389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g9193d7caf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25" y="1366250"/>
            <a:ext cx="11474054" cy="5179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9193d7caf7_0_0"/>
          <p:cNvSpPr txBox="1"/>
          <p:nvPr/>
        </p:nvSpPr>
        <p:spPr>
          <a:xfrm>
            <a:off x="2330625" y="375050"/>
            <a:ext cx="77154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This is my desktop showing virtualbox and both Kali’s. Kali 01 has DVWA installed and Kali 02 Has Mutillidae that i am still working on.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193d7caf7_0_7"/>
          <p:cNvSpPr txBox="1"/>
          <p:nvPr/>
        </p:nvSpPr>
        <p:spPr>
          <a:xfrm>
            <a:off x="2397625" y="589375"/>
            <a:ext cx="77154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2" name="Google Shape;152;g9193d7caf7_0_7"/>
          <p:cNvSpPr txBox="1"/>
          <p:nvPr/>
        </p:nvSpPr>
        <p:spPr>
          <a:xfrm>
            <a:off x="2397625" y="495600"/>
            <a:ext cx="77154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Before you get started type in : sudo service mysql start</a:t>
            </a:r>
            <a:endParaRPr sz="2000"/>
          </a:p>
        </p:txBody>
      </p:sp>
      <p:pic>
        <p:nvPicPr>
          <p:cNvPr id="153" name="Google Shape;153;g9193d7caf7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225" y="1588200"/>
            <a:ext cx="11371974" cy="488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g9193d7caf7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825" y="1674300"/>
            <a:ext cx="11385376" cy="474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9193d7caf7_0_13"/>
          <p:cNvSpPr txBox="1"/>
          <p:nvPr/>
        </p:nvSpPr>
        <p:spPr>
          <a:xfrm>
            <a:off x="2303850" y="455425"/>
            <a:ext cx="77154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Last thing to do before you start DVWA is :sudo service apache2 start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g9193d7caf7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500" y="1210550"/>
            <a:ext cx="5773049" cy="541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9193d7caf7_0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8650" y="1210550"/>
            <a:ext cx="5578375" cy="533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9193d7caf7_0_17"/>
          <p:cNvSpPr txBox="1"/>
          <p:nvPr/>
        </p:nvSpPr>
        <p:spPr>
          <a:xfrm>
            <a:off x="2089550" y="415225"/>
            <a:ext cx="77154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Logon to DVWA with “admin” as user and “password” as password. Change security level to low.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91d0297822_0_15"/>
          <p:cNvSpPr txBox="1"/>
          <p:nvPr>
            <p:ph type="title"/>
          </p:nvPr>
        </p:nvSpPr>
        <p:spPr>
          <a:xfrm>
            <a:off x="1066800" y="642614"/>
            <a:ext cx="10058400" cy="4594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>
                <a:latin typeface="Arial"/>
                <a:ea typeface="Arial"/>
                <a:cs typeface="Arial"/>
                <a:sym typeface="Arial"/>
              </a:rPr>
              <a:t>COMMAND INJECTION BASED ATTACKS</a:t>
            </a:r>
            <a:endParaRPr b="1" sz="5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91d0297822_0_19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>
                <a:latin typeface="Arial"/>
                <a:ea typeface="Arial"/>
                <a:cs typeface="Arial"/>
                <a:sym typeface="Arial"/>
              </a:rPr>
              <a:t>What is command injection?</a:t>
            </a:r>
            <a:endParaRPr b="1" sz="5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91d0297822_0_19"/>
          <p:cNvSpPr txBox="1"/>
          <p:nvPr>
            <p:ph idx="1" type="body"/>
          </p:nvPr>
        </p:nvSpPr>
        <p:spPr>
          <a:xfrm>
            <a:off x="1066800" y="2103120"/>
            <a:ext cx="10058400" cy="384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Command injection is an attack method in which a hacker alters dynamically generated on a web page by entering HTML code into an input mechanism, such as a form field that lacks effective validation constraints.</a:t>
            </a:r>
            <a:endParaRPr sz="2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9193d7caf7_0_22"/>
          <p:cNvSpPr txBox="1"/>
          <p:nvPr>
            <p:ph type="title"/>
          </p:nvPr>
        </p:nvSpPr>
        <p:spPr>
          <a:xfrm>
            <a:off x="1066800" y="615825"/>
            <a:ext cx="10058400" cy="763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Arial"/>
                <a:ea typeface="Arial"/>
                <a:cs typeface="Arial"/>
                <a:sym typeface="Arial"/>
              </a:rPr>
              <a:t>COMMAND INJECTION</a:t>
            </a:r>
            <a:endParaRPr b="1" sz="5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9193d7caf7_0_22"/>
          <p:cNvSpPr txBox="1"/>
          <p:nvPr>
            <p:ph idx="1" type="body"/>
          </p:nvPr>
        </p:nvSpPr>
        <p:spPr>
          <a:xfrm>
            <a:off x="106680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9193d7caf7_0_22"/>
          <p:cNvSpPr txBox="1"/>
          <p:nvPr>
            <p:ph idx="2" type="body"/>
          </p:nvPr>
        </p:nvSpPr>
        <p:spPr>
          <a:xfrm>
            <a:off x="6461760" y="2103120"/>
            <a:ext cx="4663500" cy="37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g9193d7caf7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103125"/>
            <a:ext cx="4663500" cy="374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9193d7caf7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4700" y="2103125"/>
            <a:ext cx="4990500" cy="374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9193d7caf7_0_22"/>
          <p:cNvSpPr txBox="1"/>
          <p:nvPr/>
        </p:nvSpPr>
        <p:spPr>
          <a:xfrm>
            <a:off x="2102975" y="1443250"/>
            <a:ext cx="77154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Example: type 10.0.2.15 in Ping a device.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avonVTI">
  <a:themeElements>
    <a:clrScheme name="FIVE">
      <a:dk1>
        <a:srgbClr val="000000"/>
      </a:dk1>
      <a:lt1>
        <a:srgbClr val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avonVTI">
  <a:themeElements>
    <a:clrScheme name="FIVE">
      <a:dk1>
        <a:srgbClr val="000000"/>
      </a:dk1>
      <a:lt1>
        <a:srgbClr val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2020-08-01T18:24:34Z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